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71" r:id="rId3"/>
    <p:sldId id="268" r:id="rId4"/>
    <p:sldId id="276" r:id="rId5"/>
    <p:sldId id="258" r:id="rId6"/>
    <p:sldId id="257" r:id="rId7"/>
    <p:sldId id="269" r:id="rId8"/>
    <p:sldId id="270" r:id="rId9"/>
    <p:sldId id="273" r:id="rId10"/>
    <p:sldId id="272" r:id="rId11"/>
    <p:sldId id="274" r:id="rId12"/>
    <p:sldId id="275" r:id="rId13"/>
    <p:sldId id="267" r:id="rId14"/>
  </p:sldIdLst>
  <p:sldSz cx="9144000" cy="5143500" type="screen16x9"/>
  <p:notesSz cx="6858000" cy="9144000"/>
  <p:embeddedFontLst>
    <p:embeddedFont>
      <p:font typeface="Noto Sans" panose="020B050204050402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92F4"/>
    <a:srgbClr val="C9C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119F67-6313-4B2F-A205-8E39BE9F101E}" v="4" dt="2026-09-18T09:16:36.3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88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lha Vouk" userId="907c39e2-5791-4d61-a190-ad60092e9950" providerId="ADAL" clId="{F31DF214-AAE1-4634-968A-B280B88991A1}"/>
    <pc:docChg chg="undo custSel modSld">
      <pc:chgData name="Volha Vouk" userId="907c39e2-5791-4d61-a190-ad60092e9950" providerId="ADAL" clId="{F31DF214-AAE1-4634-968A-B280B88991A1}" dt="2026-09-18T09:20:22.662" v="303" actId="20577"/>
      <pc:docMkLst>
        <pc:docMk/>
      </pc:docMkLst>
      <pc:sldChg chg="modSp mod">
        <pc:chgData name="Volha Vouk" userId="907c39e2-5791-4d61-a190-ad60092e9950" providerId="ADAL" clId="{F31DF214-AAE1-4634-968A-B280B88991A1}" dt="2026-09-18T09:20:22.662" v="303" actId="20577"/>
        <pc:sldMkLst>
          <pc:docMk/>
          <pc:sldMk cId="2235123552" sldId="276"/>
        </pc:sldMkLst>
        <pc:spChg chg="mod">
          <ac:chgData name="Volha Vouk" userId="907c39e2-5791-4d61-a190-ad60092e9950" providerId="ADAL" clId="{F31DF214-AAE1-4634-968A-B280B88991A1}" dt="2026-09-18T09:20:22.662" v="303" actId="20577"/>
          <ac:spMkLst>
            <pc:docMk/>
            <pc:sldMk cId="2235123552" sldId="276"/>
            <ac:spMk id="3" creationId="{4C9665B1-20DC-7EA0-F0E3-4D58AAABC7A2}"/>
          </ac:spMkLst>
        </pc:spChg>
        <pc:picChg chg="mod">
          <ac:chgData name="Volha Vouk" userId="907c39e2-5791-4d61-a190-ad60092e9950" providerId="ADAL" clId="{F31DF214-AAE1-4634-968A-B280B88991A1}" dt="2026-09-18T09:10:30.650" v="5" actId="1076"/>
          <ac:picMkLst>
            <pc:docMk/>
            <pc:sldMk cId="2235123552" sldId="276"/>
            <ac:picMk id="61" creationId="{40933FF8-D927-93D0-B875-9C1C80CA692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89119efd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89119efd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273CCE74-6479-7B76-7C88-8CC7A6140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:notes">
            <a:extLst>
              <a:ext uri="{FF2B5EF4-FFF2-40B4-BE49-F238E27FC236}">
                <a16:creationId xmlns:a16="http://schemas.microsoft.com/office/drawing/2014/main" id="{6C6B25F4-54B3-C629-349F-FC8C43BEE4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p:notes">
            <a:extLst>
              <a:ext uri="{FF2B5EF4-FFF2-40B4-BE49-F238E27FC236}">
                <a16:creationId xmlns:a16="http://schemas.microsoft.com/office/drawing/2014/main" id="{5C8938A0-68F3-6856-02DC-9B3EDB9E39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4896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id="{3E57A45F-1FE6-91AB-01DC-B2CC0442A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89119efdd_0_9:notes">
            <a:extLst>
              <a:ext uri="{FF2B5EF4-FFF2-40B4-BE49-F238E27FC236}">
                <a16:creationId xmlns:a16="http://schemas.microsoft.com/office/drawing/2014/main" id="{A6FC324D-D98A-8506-9DBD-D5F7695C3B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89119efdd_0_9:notes">
            <a:extLst>
              <a:ext uri="{FF2B5EF4-FFF2-40B4-BE49-F238E27FC236}">
                <a16:creationId xmlns:a16="http://schemas.microsoft.com/office/drawing/2014/main" id="{EA323621-B25C-166A-5222-44F3F47ADA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6708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id="{A861BE3D-8B0E-5734-EC6D-51823A5F6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89119efdd_0_9:notes">
            <a:extLst>
              <a:ext uri="{FF2B5EF4-FFF2-40B4-BE49-F238E27FC236}">
                <a16:creationId xmlns:a16="http://schemas.microsoft.com/office/drawing/2014/main" id="{E244A63A-B3A7-6AAF-BD3C-20489F841A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89119efdd_0_9:notes">
            <a:extLst>
              <a:ext uri="{FF2B5EF4-FFF2-40B4-BE49-F238E27FC236}">
                <a16:creationId xmlns:a16="http://schemas.microsoft.com/office/drawing/2014/main" id="{A5ACFF5E-BE0C-8E97-85AB-16A32662D4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8278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89119efd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89119efdd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id="{E4860C1B-817B-52A8-6E84-13B65006E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89119efdd_0_9:notes">
            <a:extLst>
              <a:ext uri="{FF2B5EF4-FFF2-40B4-BE49-F238E27FC236}">
                <a16:creationId xmlns:a16="http://schemas.microsoft.com/office/drawing/2014/main" id="{BC44FEE6-19FF-6F07-0717-3A17275B76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89119efdd_0_9:notes">
            <a:extLst>
              <a:ext uri="{FF2B5EF4-FFF2-40B4-BE49-F238E27FC236}">
                <a16:creationId xmlns:a16="http://schemas.microsoft.com/office/drawing/2014/main" id="{419AF455-DF82-4567-F6FA-9A2E6F3FB2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585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id="{46F3C251-5906-DB35-DD8E-E365F6B34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89119efdd_0_9:notes">
            <a:extLst>
              <a:ext uri="{FF2B5EF4-FFF2-40B4-BE49-F238E27FC236}">
                <a16:creationId xmlns:a16="http://schemas.microsoft.com/office/drawing/2014/main" id="{E0F024CB-FE41-40F5-8D30-454AC69BA1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89119efdd_0_9:notes">
            <a:extLst>
              <a:ext uri="{FF2B5EF4-FFF2-40B4-BE49-F238E27FC236}">
                <a16:creationId xmlns:a16="http://schemas.microsoft.com/office/drawing/2014/main" id="{3B460923-EA1D-FE0A-2E4F-C38525D2BA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1800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836DD949-9BAF-5589-8589-2C2D1860F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:notes">
            <a:extLst>
              <a:ext uri="{FF2B5EF4-FFF2-40B4-BE49-F238E27FC236}">
                <a16:creationId xmlns:a16="http://schemas.microsoft.com/office/drawing/2014/main" id="{00F3904B-3B4E-B2FE-30C0-CF8B37A1F0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p:notes">
            <a:extLst>
              <a:ext uri="{FF2B5EF4-FFF2-40B4-BE49-F238E27FC236}">
                <a16:creationId xmlns:a16="http://schemas.microsoft.com/office/drawing/2014/main" id="{1A618720-FAB2-E7A0-D0D5-047E171414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2871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id="{54A3DE55-3FE9-C32C-DB44-68F6B30FF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89119efdd_0_9:notes">
            <a:extLst>
              <a:ext uri="{FF2B5EF4-FFF2-40B4-BE49-F238E27FC236}">
                <a16:creationId xmlns:a16="http://schemas.microsoft.com/office/drawing/2014/main" id="{BDECC502-9F44-8F43-6E12-A1B618BCD5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89119efdd_0_9:notes">
            <a:extLst>
              <a:ext uri="{FF2B5EF4-FFF2-40B4-BE49-F238E27FC236}">
                <a16:creationId xmlns:a16="http://schemas.microsoft.com/office/drawing/2014/main" id="{15ABDA3D-408E-59E7-1D02-0C27F32147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6629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10B05C72-791A-5A3B-7475-5F841BE4D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:notes">
            <a:extLst>
              <a:ext uri="{FF2B5EF4-FFF2-40B4-BE49-F238E27FC236}">
                <a16:creationId xmlns:a16="http://schemas.microsoft.com/office/drawing/2014/main" id="{E0C4D423-E50F-F0A5-2719-2492789BB0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p:notes">
            <a:extLst>
              <a:ext uri="{FF2B5EF4-FFF2-40B4-BE49-F238E27FC236}">
                <a16:creationId xmlns:a16="http://schemas.microsoft.com/office/drawing/2014/main" id="{CBA8636C-5433-C0B6-21CE-4DB33D1636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048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id="{C1C6E8ED-B8E7-5323-B40D-387E54E93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89119efdd_0_9:notes">
            <a:extLst>
              <a:ext uri="{FF2B5EF4-FFF2-40B4-BE49-F238E27FC236}">
                <a16:creationId xmlns:a16="http://schemas.microsoft.com/office/drawing/2014/main" id="{CD2BBA0A-07A6-7AAB-9825-5A112F25CE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89119efdd_0_9:notes">
            <a:extLst>
              <a:ext uri="{FF2B5EF4-FFF2-40B4-BE49-F238E27FC236}">
                <a16:creationId xmlns:a16="http://schemas.microsoft.com/office/drawing/2014/main" id="{E4EA8B8A-A1B8-0A46-8F75-C53929C01B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2885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89119efdd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89119efdd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27429" y="3326998"/>
            <a:ext cx="7270519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Организационная информация/ целевой инструктаж </a:t>
            </a:r>
            <a:endParaRPr sz="2200" dirty="0">
              <a:solidFill>
                <a:schemeClr val="dk2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95651" y="4581450"/>
            <a:ext cx="3516000" cy="396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Алматы, </a:t>
            </a:r>
            <a:r>
              <a:rPr lang="ru-RU" sz="1100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18</a:t>
            </a:r>
            <a:r>
              <a:rPr lang="en" sz="1100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.09.2026</a:t>
            </a:r>
            <a:endParaRPr sz="1100" dirty="0">
              <a:solidFill>
                <a:srgbClr val="FFFFF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684E2020-5149-D2D6-CD8C-4205EB8E9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 title="02b.png">
            <a:extLst>
              <a:ext uri="{FF2B5EF4-FFF2-40B4-BE49-F238E27FC236}">
                <a16:creationId xmlns:a16="http://schemas.microsoft.com/office/drawing/2014/main" id="{359B490B-DF76-AB2C-D8E3-4934B847BC8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C1D25037-3573-9C43-9F2C-E1B184C6FEC6}"/>
              </a:ext>
            </a:extLst>
          </p:cNvPr>
          <p:cNvSpPr txBox="1"/>
          <p:nvPr/>
        </p:nvSpPr>
        <p:spPr>
          <a:xfrm>
            <a:off x="251774" y="1249900"/>
            <a:ext cx="3269025" cy="997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Чек лист, что важно не забыть</a:t>
            </a:r>
            <a:endParaRPr sz="24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AD5F6F0D-C9B1-4B47-9DE9-D77B9A2B8E4F}"/>
              </a:ext>
            </a:extLst>
          </p:cNvPr>
          <p:cNvSpPr txBox="1"/>
          <p:nvPr/>
        </p:nvSpPr>
        <p:spPr>
          <a:xfrm>
            <a:off x="283881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2"/>
                </a:solidFill>
              </a:rPr>
              <a:t>Confidential — For Internal Use Only — Do Not Distribute Externally</a:t>
            </a:r>
            <a:endParaRPr sz="1000" i="1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131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id="{42C866B7-774E-9C17-AA29-D1B0A655A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04.png">
            <a:extLst>
              <a:ext uri="{FF2B5EF4-FFF2-40B4-BE49-F238E27FC236}">
                <a16:creationId xmlns:a16="http://schemas.microsoft.com/office/drawing/2014/main" id="{0EABE4E7-AE23-8F16-43F8-5AE32FFB169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D5755E76-A02F-0E11-0D3D-D505C4327200}"/>
              </a:ext>
            </a:extLst>
          </p:cNvPr>
          <p:cNvSpPr txBox="1"/>
          <p:nvPr/>
        </p:nvSpPr>
        <p:spPr>
          <a:xfrm>
            <a:off x="1295774" y="191294"/>
            <a:ext cx="4917825" cy="590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Что важно не забыть</a:t>
            </a:r>
            <a:endParaRPr sz="24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EBE1F3C8-6952-C7C0-CDD5-447CCCDFD45F}"/>
              </a:ext>
            </a:extLst>
          </p:cNvPr>
          <p:cNvSpPr txBox="1"/>
          <p:nvPr/>
        </p:nvSpPr>
        <p:spPr>
          <a:xfrm>
            <a:off x="2148892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2"/>
                </a:solidFill>
              </a:rPr>
              <a:t>Confidential — For Internal Use Only — Do Not Distribute Externally</a:t>
            </a:r>
            <a:endParaRPr sz="1000" i="1">
              <a:solidFill>
                <a:schemeClr val="dk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0FE94C-AF42-C1FF-AAAE-DE0A67E50DE4}"/>
              </a:ext>
            </a:extLst>
          </p:cNvPr>
          <p:cNvSpPr txBox="1"/>
          <p:nvPr/>
        </p:nvSpPr>
        <p:spPr>
          <a:xfrm>
            <a:off x="111600" y="887089"/>
            <a:ext cx="78696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" sz="800" b="1" dirty="0"/>
              <a:t>Документы</a:t>
            </a:r>
            <a:br>
              <a:rPr lang="" sz="800" dirty="0"/>
            </a:br>
            <a:r>
              <a:rPr lang="" sz="800" dirty="0"/>
              <a:t>• Удостоверение личности / паспорт</a:t>
            </a:r>
            <a:r>
              <a:rPr lang="ru-RU" sz="800" dirty="0"/>
              <a:t>, на который были выписаны билеты</a:t>
            </a:r>
            <a:r>
              <a:rPr lang="" sz="800" dirty="0"/>
              <a:t>.</a:t>
            </a:r>
            <a:endParaRPr lang="ru-RU" sz="800" dirty="0"/>
          </a:p>
          <a:p>
            <a:pPr>
              <a:buNone/>
            </a:pPr>
            <a:endParaRPr lang="ru-RU" sz="800" dirty="0"/>
          </a:p>
          <a:p>
            <a:pPr>
              <a:buNone/>
            </a:pPr>
            <a:r>
              <a:rPr lang="" sz="800" b="1" dirty="0"/>
              <a:t>Рабочие принадлежности</a:t>
            </a:r>
            <a:br>
              <a:rPr lang="" sz="800" dirty="0"/>
            </a:br>
            <a:r>
              <a:rPr lang="" sz="800" dirty="0"/>
              <a:t>• Ноутбук и зарядное устройство.</a:t>
            </a:r>
            <a:br>
              <a:rPr lang="" sz="800" dirty="0"/>
            </a:br>
            <a:r>
              <a:rPr lang="" sz="800" dirty="0"/>
              <a:t>• Телефон, </a:t>
            </a:r>
            <a:r>
              <a:rPr lang="ru-RU" sz="800" dirty="0"/>
              <a:t>зарядное устройство, </a:t>
            </a:r>
            <a:r>
              <a:rPr lang="" sz="800" dirty="0"/>
              <a:t>наушники и другие необходимые аксессуары.</a:t>
            </a:r>
            <a:br>
              <a:rPr lang="" sz="800" dirty="0"/>
            </a:br>
            <a:r>
              <a:rPr lang="" sz="800" dirty="0"/>
              <a:t>• Важные рабочие документы сохраните в электронном виде и, при необходимости, возьмите распечатанные копии.</a:t>
            </a:r>
            <a:endParaRPr lang="ru-RU" sz="800" dirty="0"/>
          </a:p>
          <a:p>
            <a:pPr>
              <a:buNone/>
            </a:pPr>
            <a:endParaRPr lang="" sz="800" dirty="0"/>
          </a:p>
          <a:p>
            <a:pPr>
              <a:buNone/>
            </a:pPr>
            <a:r>
              <a:rPr lang="" sz="800" b="1" dirty="0"/>
              <a:t>Связь</a:t>
            </a:r>
            <a:br>
              <a:rPr lang="" sz="800" dirty="0"/>
            </a:br>
            <a:r>
              <a:rPr lang="" sz="800" dirty="0"/>
              <a:t>• Полностью зарядите телефон перед вылетом.</a:t>
            </a:r>
            <a:br>
              <a:rPr lang="" sz="800" dirty="0"/>
            </a:br>
            <a:r>
              <a:rPr lang="" sz="800" dirty="0"/>
              <a:t>• По возможности возьмите power bank.</a:t>
            </a:r>
            <a:br>
              <a:rPr lang="" sz="800" dirty="0"/>
            </a:br>
            <a:r>
              <a:rPr lang="" sz="800" dirty="0"/>
              <a:t>• Сохраните номера телефонов организаторов и контактных лиц на случай необходимости.</a:t>
            </a:r>
          </a:p>
          <a:p>
            <a:pPr>
              <a:buNone/>
            </a:pPr>
            <a:endParaRPr lang="ru-RU" sz="800" b="1" dirty="0"/>
          </a:p>
          <a:p>
            <a:pPr>
              <a:buNone/>
            </a:pPr>
            <a:r>
              <a:rPr lang="" sz="800" b="1" dirty="0"/>
              <a:t>Здоровье</a:t>
            </a:r>
            <a:br>
              <a:rPr lang="" sz="800" dirty="0"/>
            </a:br>
            <a:r>
              <a:rPr lang="" sz="800" dirty="0"/>
              <a:t>• Не забудьте личные медикаменты и необходимые лекарственные препараты.</a:t>
            </a:r>
            <a:br>
              <a:rPr lang="" sz="800" dirty="0"/>
            </a:br>
            <a:r>
              <a:rPr lang="" sz="800" dirty="0"/>
              <a:t>• Если перед поездкой вы чувствуете себя плохо, </a:t>
            </a:r>
            <a:r>
              <a:rPr lang="" sz="800" b="1" dirty="0"/>
              <a:t>обязательно сообщите своему руководителю</a:t>
            </a:r>
            <a:r>
              <a:rPr lang="" sz="800" dirty="0"/>
              <a:t>. В зависимости от состояния здоровья будет принято соответствующее решение по поездке.</a:t>
            </a:r>
          </a:p>
          <a:p>
            <a:pPr>
              <a:buNone/>
            </a:pPr>
            <a:endParaRPr lang="ru-RU" sz="800" b="1" dirty="0"/>
          </a:p>
          <a:p>
            <a:pPr>
              <a:buNone/>
            </a:pPr>
            <a:r>
              <a:rPr lang="" sz="800" b="1" dirty="0"/>
              <a:t>Финансы</a:t>
            </a:r>
            <a:br>
              <a:rPr lang="" sz="800" dirty="0"/>
            </a:br>
            <a:r>
              <a:rPr lang="" sz="800" dirty="0"/>
              <a:t>• Возьмите банковские карты и необходимую сумму наличных денежных средств.</a:t>
            </a:r>
            <a:endParaRPr lang="ru-RU" sz="800" dirty="0"/>
          </a:p>
          <a:p>
            <a:pPr>
              <a:buNone/>
            </a:pPr>
            <a:endParaRPr lang="ru-RU" sz="800" dirty="0"/>
          </a:p>
          <a:p>
            <a:r>
              <a:rPr lang="" sz="800" b="1" dirty="0"/>
              <a:t>Погода и личные вещи</a:t>
            </a:r>
            <a:br>
              <a:rPr lang="" sz="800" dirty="0"/>
            </a:br>
            <a:r>
              <a:rPr lang="" sz="800" dirty="0"/>
              <a:t>• Заранее проверьте прогноз погоды в Боровом.</a:t>
            </a:r>
            <a:br>
              <a:rPr lang="" sz="800" dirty="0"/>
            </a:br>
            <a:r>
              <a:rPr lang="" sz="800" dirty="0"/>
              <a:t>• Подготовьте одежду и обувь, соответствующие погодным условиям.</a:t>
            </a:r>
          </a:p>
          <a:p>
            <a:pPr>
              <a:buNone/>
            </a:pPr>
            <a:endParaRPr lang="ru-RU" sz="800" b="1" dirty="0"/>
          </a:p>
          <a:p>
            <a:pPr>
              <a:buNone/>
            </a:pPr>
            <a:r>
              <a:rPr lang="ru-RU" sz="800" b="1" dirty="0"/>
              <a:t>Одежда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/>
              <a:t>Для конференции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dirty="0"/>
              <a:t>Комфортная и удобная одежда для активного тимбилдинга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dirty="0"/>
              <a:t>Наряд на гала ужин</a:t>
            </a:r>
          </a:p>
          <a:p>
            <a:pPr>
              <a:buNone/>
            </a:pPr>
            <a:endParaRPr lang="ru-RU" sz="800" b="1" dirty="0"/>
          </a:p>
          <a:p>
            <a:pPr>
              <a:buNone/>
            </a:pPr>
            <a:r>
              <a:rPr lang="" sz="800" b="1" dirty="0"/>
              <a:t>Перед выездом из дома</a:t>
            </a:r>
            <a:br>
              <a:rPr lang="" sz="800" dirty="0"/>
            </a:br>
            <a:r>
              <a:rPr lang="" sz="800" dirty="0"/>
              <a:t>Ещё раз проверьте наличие паспорта, билетов, телефона, ноутбука, зарядных устройств, лекарств и других необходимых вещей.</a:t>
            </a:r>
          </a:p>
        </p:txBody>
      </p:sp>
    </p:spTree>
    <p:extLst>
      <p:ext uri="{BB962C8B-B14F-4D97-AF65-F5344CB8AC3E}">
        <p14:creationId xmlns:p14="http://schemas.microsoft.com/office/powerpoint/2010/main" val="3180626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id="{8F73453E-61D3-7CA9-FE42-B473F6183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04.png">
            <a:extLst>
              <a:ext uri="{FF2B5EF4-FFF2-40B4-BE49-F238E27FC236}">
                <a16:creationId xmlns:a16="http://schemas.microsoft.com/office/drawing/2014/main" id="{40933FF8-D927-93D0-B875-9C1C80CA692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9E7DF5CF-68E5-5E67-9E17-195EDA3B6082}"/>
              </a:ext>
            </a:extLst>
          </p:cNvPr>
          <p:cNvSpPr txBox="1"/>
          <p:nvPr/>
        </p:nvSpPr>
        <p:spPr>
          <a:xfrm>
            <a:off x="1295774" y="191294"/>
            <a:ext cx="4917825" cy="590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Что важно не забыть</a:t>
            </a:r>
            <a:endParaRPr sz="24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A0992853-4E2C-730B-45C8-E8598E8B3CFF}"/>
              </a:ext>
            </a:extLst>
          </p:cNvPr>
          <p:cNvSpPr txBox="1"/>
          <p:nvPr/>
        </p:nvSpPr>
        <p:spPr>
          <a:xfrm>
            <a:off x="2148892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 dirty="0">
                <a:solidFill>
                  <a:schemeClr val="dk2"/>
                </a:solidFill>
              </a:rPr>
              <a:t>Confidential — For Internal Use Only — Do Not Distribute Externally</a:t>
            </a:r>
            <a:endParaRPr sz="1000" i="1" dirty="0">
              <a:solidFill>
                <a:schemeClr val="dk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9665B1-20DC-7EA0-F0E3-4D58AAABC7A2}"/>
              </a:ext>
            </a:extLst>
          </p:cNvPr>
          <p:cNvSpPr txBox="1"/>
          <p:nvPr/>
        </p:nvSpPr>
        <p:spPr>
          <a:xfrm>
            <a:off x="145976" y="885358"/>
            <a:ext cx="850988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dirty="0"/>
              <a:t> В ДОРОГЕ И В ОТЕЛЕ</a:t>
            </a:r>
            <a:br>
              <a:rPr lang="" sz="800" dirty="0"/>
            </a:br>
            <a:r>
              <a:rPr lang="" sz="800" dirty="0"/>
              <a:t>• </a:t>
            </a:r>
            <a:r>
              <a:rPr lang="ru-RU" sz="800" dirty="0"/>
              <a:t>В аэропорту и на борту — слушаемся экипаж, в трансфере  — куратора группы. Трансфер около 3 часов. </a:t>
            </a:r>
          </a:p>
          <a:p>
            <a:r>
              <a:rPr lang="" sz="800" dirty="0"/>
              <a:t>• </a:t>
            </a:r>
            <a:r>
              <a:rPr lang="ru-RU" sz="800" dirty="0"/>
              <a:t>Самостоятельно за руль в рамках поездки — только с разрешения руководителя.</a:t>
            </a:r>
          </a:p>
          <a:p>
            <a:r>
              <a:rPr lang="" sz="800" dirty="0"/>
              <a:t>• </a:t>
            </a:r>
            <a:r>
              <a:rPr lang="ru-RU" sz="800" dirty="0"/>
              <a:t>Заселились — сразу отметьте, где выходы, лестницы и место сбора при эвакуации.</a:t>
            </a:r>
          </a:p>
          <a:p>
            <a:r>
              <a:rPr lang="" sz="800" dirty="0"/>
              <a:t>• </a:t>
            </a:r>
            <a:r>
              <a:rPr lang="ru-RU" sz="800" dirty="0"/>
              <a:t>Если обнаружили неисправность или повреждение в номере — сразу сообщите на ресепшен, чтобы зафиксировать это до начала проживания.</a:t>
            </a:r>
          </a:p>
          <a:p>
            <a:r>
              <a:rPr lang="" sz="800" dirty="0"/>
              <a:t>• </a:t>
            </a:r>
            <a:r>
              <a:rPr lang="ru-RU" sz="800" dirty="0"/>
              <a:t>Мини-бар будет закрыт, он не неисправен</a:t>
            </a:r>
            <a:r>
              <a:rPr lang="ru-RU" sz="800" dirty="0">
                <a:sym typeface="Wingdings" panose="05000000000000000000" pitchFamily="2" charset="2"/>
              </a:rPr>
              <a:t></a:t>
            </a:r>
            <a:r>
              <a:rPr lang="ru-RU" sz="800" dirty="0"/>
              <a:t>. </a:t>
            </a:r>
          </a:p>
          <a:p>
            <a:r>
              <a:rPr lang="" sz="800" dirty="0"/>
              <a:t>• </a:t>
            </a:r>
            <a:r>
              <a:rPr lang="ru-RU" sz="800" dirty="0"/>
              <a:t>Соблюдаем правила отеля и требования сотрудников службы безопасности.</a:t>
            </a:r>
          </a:p>
          <a:p>
            <a:r>
              <a:rPr lang="" sz="800" dirty="0"/>
              <a:t>• </a:t>
            </a:r>
            <a:r>
              <a:rPr lang="ru-RU" sz="800" dirty="0"/>
              <a:t>Не оставляем ценные вещи и рабочие устройства без присмотра.</a:t>
            </a:r>
          </a:p>
          <a:p>
            <a:pPr>
              <a:buNone/>
            </a:pPr>
            <a:endParaRPr lang="ru-RU" sz="800" dirty="0"/>
          </a:p>
          <a:p>
            <a:pPr>
              <a:buNone/>
            </a:pPr>
            <a:endParaRPr lang="ru-RU" sz="800" b="1" dirty="0"/>
          </a:p>
          <a:p>
            <a:pPr>
              <a:buNone/>
            </a:pPr>
            <a:r>
              <a:rPr lang="ru-RU" sz="800" b="1" dirty="0"/>
              <a:t>НА КОНФЕРЕНЦИИ И ТИМБИЛДИНГЕ</a:t>
            </a:r>
            <a:br>
              <a:rPr lang="" sz="800" dirty="0"/>
            </a:br>
            <a:r>
              <a:rPr lang="" sz="800" dirty="0"/>
              <a:t>• </a:t>
            </a:r>
            <a:r>
              <a:rPr lang="ru-RU" sz="800" dirty="0"/>
              <a:t>На активностях на природе — держимся маршрута и программы: водоёмы, высота, скользкие тропы — только в рамках программы. У каждой группы будет координатор.</a:t>
            </a:r>
            <a:br>
              <a:rPr lang="" sz="800" dirty="0"/>
            </a:br>
            <a:r>
              <a:rPr lang="" sz="800" dirty="0"/>
              <a:t>• </a:t>
            </a:r>
            <a:r>
              <a:rPr lang="ru-RU" sz="800" dirty="0"/>
              <a:t>Не покидаем место проведения организованной активности без уведомления ответственного</a:t>
            </a:r>
            <a:r>
              <a:rPr lang="" sz="800" dirty="0"/>
              <a:t>.</a:t>
            </a:r>
            <a:br>
              <a:rPr lang="" sz="800" dirty="0"/>
            </a:br>
            <a:r>
              <a:rPr lang="" sz="800" dirty="0"/>
              <a:t>• </a:t>
            </a:r>
            <a:r>
              <a:rPr lang="ru-RU" sz="800" dirty="0"/>
              <a:t>Алкоголь и наркотические вещества в рамках ЦК, конечно же!, запрещены</a:t>
            </a:r>
          </a:p>
          <a:p>
            <a:pPr>
              <a:buNone/>
            </a:pPr>
            <a:endParaRPr lang="ru-RU" sz="800" b="1" dirty="0"/>
          </a:p>
          <a:p>
            <a:pPr>
              <a:buNone/>
            </a:pPr>
            <a:endParaRPr lang="ru-RU" sz="800" b="1" dirty="0"/>
          </a:p>
          <a:p>
            <a:pPr>
              <a:buNone/>
            </a:pPr>
            <a:r>
              <a:rPr lang="ru-RU" sz="800" b="1" dirty="0"/>
              <a:t>ЕСЛИ ЧТО-ТО ПОШЛО НЕ ТАК</a:t>
            </a:r>
            <a:br>
              <a:rPr lang="" sz="800" dirty="0"/>
            </a:br>
            <a:r>
              <a:rPr lang="" sz="800" dirty="0"/>
              <a:t>• </a:t>
            </a:r>
            <a:r>
              <a:rPr lang="ru-RU" sz="800" dirty="0"/>
              <a:t>Пожар / сигнализация — эвакуация, звонок 101 или 112.</a:t>
            </a:r>
          </a:p>
          <a:p>
            <a:pPr>
              <a:buNone/>
            </a:pPr>
            <a:r>
              <a:rPr lang="" sz="800" dirty="0"/>
              <a:t>• </a:t>
            </a:r>
            <a:r>
              <a:rPr lang="ru-RU" sz="800" dirty="0"/>
              <a:t>Плохо себя чувствуете, травма, любое происшествие — скорая 103, и сразу сообщаем руководителю и/или Руководителю Службы: обстоятельства + где находитесь.</a:t>
            </a:r>
          </a:p>
          <a:p>
            <a:pPr>
              <a:buNone/>
            </a:pPr>
            <a:r>
              <a:rPr lang="" sz="800" dirty="0"/>
              <a:t>• </a:t>
            </a:r>
            <a:r>
              <a:rPr lang="ru-RU" sz="800" dirty="0"/>
              <a:t>Увидели происшествие с коллегой — тоже сообщаем.</a:t>
            </a:r>
          </a:p>
          <a:p>
            <a:pPr>
              <a:buNone/>
            </a:pPr>
            <a:endParaRPr lang="ru-RU" sz="800" b="1" dirty="0"/>
          </a:p>
          <a:p>
            <a:endParaRPr lang="ru-RU" sz="800" b="1" dirty="0"/>
          </a:p>
          <a:p>
            <a:r>
              <a:rPr lang="ru-RU" sz="800" b="1" dirty="0"/>
              <a:t>В ЛИЧНОЕ ВРЕМЯ</a:t>
            </a:r>
            <a:br>
              <a:rPr lang="" sz="800" dirty="0"/>
            </a:br>
            <a:r>
              <a:rPr lang="" sz="800" dirty="0"/>
              <a:t>• </a:t>
            </a:r>
            <a:r>
              <a:rPr lang="ru-RU" sz="800" dirty="0"/>
              <a:t>Пусть всегда кто-то будет в курсе, где вы. </a:t>
            </a:r>
          </a:p>
          <a:p>
            <a:pPr>
              <a:buNone/>
            </a:pPr>
            <a:r>
              <a:rPr lang="" sz="800" dirty="0"/>
              <a:t>• </a:t>
            </a:r>
            <a:r>
              <a:rPr lang="ru-RU" sz="800" dirty="0"/>
              <a:t>Правила безопасного поведения.</a:t>
            </a:r>
          </a:p>
          <a:p>
            <a:pPr>
              <a:buNone/>
            </a:pPr>
            <a:r>
              <a:rPr lang="" sz="800" dirty="0"/>
              <a:t>• </a:t>
            </a:r>
            <a:r>
              <a:rPr lang="ru-RU" sz="800" dirty="0"/>
              <a:t>Происшествия в личное время – происшествие в командировке. Вы – Руководитель – Я – Генеральный директор. </a:t>
            </a:r>
          </a:p>
          <a:p>
            <a:pPr>
              <a:buNone/>
            </a:pPr>
            <a:endParaRPr lang="" sz="800" dirty="0"/>
          </a:p>
          <a:p>
            <a:pPr>
              <a:buNone/>
            </a:pPr>
            <a:endParaRPr lang="ru-RU" sz="800" b="1" dirty="0"/>
          </a:p>
          <a:p>
            <a:r>
              <a:rPr lang="ru-RU" sz="800" b="1" dirty="0"/>
              <a:t>ЦЕЛЕВОЙ ИНСТРУКТАЖ под роспись </a:t>
            </a:r>
            <a:r>
              <a:rPr lang="ru-RU" sz="800" b="1"/>
              <a:t>в журналах 21.09.</a:t>
            </a:r>
            <a:br>
              <a:rPr lang="" sz="800" dirty="0"/>
            </a:br>
            <a:r>
              <a:rPr lang="" sz="800" dirty="0"/>
              <a:t>• </a:t>
            </a:r>
            <a:r>
              <a:rPr lang="ru-RU" sz="800" dirty="0"/>
              <a:t>Медицинские представители — пройти инструктаж у региональных менеджеров и распишутся в журналах регистрации по БИОТ</a:t>
            </a:r>
          </a:p>
          <a:p>
            <a:pPr>
              <a:buNone/>
            </a:pPr>
            <a:r>
              <a:rPr lang="" sz="800" dirty="0"/>
              <a:t>• </a:t>
            </a:r>
            <a:r>
              <a:rPr lang="ru-RU" sz="800" dirty="0"/>
              <a:t>Группа по транспортной и складской логистике — у Заведующего складом</a:t>
            </a:r>
          </a:p>
          <a:p>
            <a:pPr>
              <a:buNone/>
            </a:pPr>
            <a:r>
              <a:rPr lang="" sz="800" dirty="0"/>
              <a:t>• </a:t>
            </a:r>
            <a:r>
              <a:rPr lang="ru-RU" sz="800" dirty="0"/>
              <a:t>Все остальные – у меня</a:t>
            </a:r>
          </a:p>
          <a:p>
            <a:pPr>
              <a:buNone/>
            </a:pPr>
            <a:endParaRPr lang="ru-RU" sz="800" b="1" dirty="0"/>
          </a:p>
        </p:txBody>
      </p:sp>
    </p:spTree>
    <p:extLst>
      <p:ext uri="{BB962C8B-B14F-4D97-AF65-F5344CB8AC3E}">
        <p14:creationId xmlns:p14="http://schemas.microsoft.com/office/powerpoint/2010/main" val="2235123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 title="02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251775" y="1249900"/>
            <a:ext cx="3000000" cy="590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Трансферы</a:t>
            </a:r>
            <a:endParaRPr sz="24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283881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2"/>
                </a:solidFill>
              </a:rPr>
              <a:t>Confidential — For Internal Use Only — Do Not Distribute Externally</a:t>
            </a:r>
            <a:endParaRPr sz="1000" i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0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1223774" y="235366"/>
            <a:ext cx="3794625" cy="590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Трансферы Алматы </a:t>
            </a:r>
            <a:endParaRPr sz="24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2148892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 dirty="0">
                <a:solidFill>
                  <a:schemeClr val="dk2"/>
                </a:solidFill>
              </a:rPr>
              <a:t>Confidential — For Internal Use Only — Do Not Distribute Externally</a:t>
            </a:r>
            <a:endParaRPr sz="1000" i="1" dirty="0">
              <a:solidFill>
                <a:schemeClr val="dk2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93401C-048B-45BF-4AB6-7CC3557CC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124358"/>
              </p:ext>
            </p:extLst>
          </p:nvPr>
        </p:nvGraphicFramePr>
        <p:xfrm>
          <a:off x="223201" y="1061632"/>
          <a:ext cx="8733600" cy="4049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5369">
                  <a:extLst>
                    <a:ext uri="{9D8B030D-6E8A-4147-A177-3AD203B41FA5}">
                      <a16:colId xmlns:a16="http://schemas.microsoft.com/office/drawing/2014/main" val="70610951"/>
                    </a:ext>
                  </a:extLst>
                </a:gridCol>
                <a:gridCol w="1659240">
                  <a:extLst>
                    <a:ext uri="{9D8B030D-6E8A-4147-A177-3AD203B41FA5}">
                      <a16:colId xmlns:a16="http://schemas.microsoft.com/office/drawing/2014/main" val="3408663447"/>
                    </a:ext>
                  </a:extLst>
                </a:gridCol>
                <a:gridCol w="677918">
                  <a:extLst>
                    <a:ext uri="{9D8B030D-6E8A-4147-A177-3AD203B41FA5}">
                      <a16:colId xmlns:a16="http://schemas.microsoft.com/office/drawing/2014/main" val="256824351"/>
                    </a:ext>
                  </a:extLst>
                </a:gridCol>
                <a:gridCol w="814943">
                  <a:extLst>
                    <a:ext uri="{9D8B030D-6E8A-4147-A177-3AD203B41FA5}">
                      <a16:colId xmlns:a16="http://schemas.microsoft.com/office/drawing/2014/main" val="2531115157"/>
                    </a:ext>
                  </a:extLst>
                </a:gridCol>
                <a:gridCol w="2462860">
                  <a:extLst>
                    <a:ext uri="{9D8B030D-6E8A-4147-A177-3AD203B41FA5}">
                      <a16:colId xmlns:a16="http://schemas.microsoft.com/office/drawing/2014/main" val="4251567513"/>
                    </a:ext>
                  </a:extLst>
                </a:gridCol>
                <a:gridCol w="1983270">
                  <a:extLst>
                    <a:ext uri="{9D8B030D-6E8A-4147-A177-3AD203B41FA5}">
                      <a16:colId xmlns:a16="http://schemas.microsoft.com/office/drawing/2014/main" val="2878130649"/>
                    </a:ext>
                  </a:extLst>
                </a:gridCol>
              </a:tblGrid>
              <a:tr h="5526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Дата трансфера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Время и рейс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dirty="0"/>
                        <a:t>Тип </a:t>
                      </a:r>
                      <a:r>
                        <a:rPr lang="ru-RU" sz="900" dirty="0" err="1"/>
                        <a:t>трансф</a:t>
                      </a:r>
                      <a:r>
                        <a:rPr lang="ru-RU" sz="900" dirty="0"/>
                        <a:t>.</a:t>
                      </a:r>
                      <a:endParaRPr lang="en-US" sz="900" dirty="0"/>
                    </a:p>
                    <a:p>
                      <a:pPr algn="ctr"/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dirty="0"/>
                        <a:t>Кол-во пас.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Координатор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Данные водителя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305352"/>
                  </a:ext>
                </a:extLst>
              </a:tr>
              <a:tr h="5526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21 сентября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13:25-</a:t>
                      </a:r>
                      <a:r>
                        <a:rPr lang="en-US" sz="900" b="1" dirty="0"/>
                        <a:t>15:10</a:t>
                      </a:r>
                      <a:endParaRPr lang="ru-RU" sz="900" b="1" dirty="0"/>
                    </a:p>
                    <a:p>
                      <a:pPr algn="ctr"/>
                      <a:r>
                        <a:rPr lang="en-US" sz="900" dirty="0"/>
                        <a:t>KC 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Автобус 1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49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Гульназ +7 707 747 2467</a:t>
                      </a:r>
                    </a:p>
                    <a:p>
                      <a:r>
                        <a:rPr lang="ru-RU" sz="900" dirty="0"/>
                        <a:t>Фатима +7 701 980 0888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Хайгер</a:t>
                      </a:r>
                      <a:r>
                        <a:rPr lang="ru-RU" sz="900" dirty="0"/>
                        <a:t> 880BQ </a:t>
                      </a:r>
                    </a:p>
                    <a:p>
                      <a:r>
                        <a:rPr lang="ru-RU" sz="900" b="1" dirty="0" err="1"/>
                        <a:t>Усенбаев</a:t>
                      </a:r>
                      <a:r>
                        <a:rPr lang="ru-RU" sz="900" b="1" dirty="0"/>
                        <a:t> Данияр</a:t>
                      </a:r>
                    </a:p>
                    <a:p>
                      <a:r>
                        <a:rPr lang="ru-RU" sz="900" b="1" dirty="0"/>
                        <a:t>+7 776 200 6855</a:t>
                      </a:r>
                      <a:endParaRPr lang="en-US" sz="9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07444"/>
                  </a:ext>
                </a:extLst>
              </a:tr>
              <a:tr h="58371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21 сентября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14:50-16:35</a:t>
                      </a:r>
                    </a:p>
                    <a:p>
                      <a:pPr algn="ctr"/>
                      <a:r>
                        <a:rPr lang="en-US" sz="900" b="0" dirty="0"/>
                        <a:t> KC 953</a:t>
                      </a:r>
                      <a:endParaRPr lang="ru-RU" sz="900" b="0" dirty="0"/>
                    </a:p>
                    <a:p>
                      <a:pPr algn="ctr"/>
                      <a:r>
                        <a:rPr lang="ru-RU" sz="900" b="1" dirty="0"/>
                        <a:t> 15:10 – 16:25 </a:t>
                      </a:r>
                      <a:r>
                        <a:rPr lang="ru-RU" sz="900" b="0" dirty="0"/>
                        <a:t>Петропавловск IQ 438</a:t>
                      </a:r>
                      <a:endParaRPr lang="en-US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dirty="0"/>
                        <a:t>Автобус 2</a:t>
                      </a:r>
                    </a:p>
                    <a:p>
                      <a:pPr algn="ctr"/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Ольга Вовк +7 771 722 8714</a:t>
                      </a:r>
                    </a:p>
                    <a:p>
                      <a:r>
                        <a:rPr lang="ru-RU" sz="900" dirty="0"/>
                        <a:t>Оксана Пономарева +7 777 401 1020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Хайгер</a:t>
                      </a:r>
                      <a:r>
                        <a:rPr lang="ru-RU" sz="900" dirty="0"/>
                        <a:t> 092АР </a:t>
                      </a:r>
                    </a:p>
                    <a:p>
                      <a:r>
                        <a:rPr lang="ru-RU" sz="900" b="1" dirty="0" err="1"/>
                        <a:t>Кинжибаев</a:t>
                      </a:r>
                      <a:r>
                        <a:rPr lang="ru-RU" sz="900" b="1" dirty="0"/>
                        <a:t> </a:t>
                      </a:r>
                      <a:r>
                        <a:rPr lang="ru-RU" sz="900" b="1" dirty="0" err="1"/>
                        <a:t>Жаксылык</a:t>
                      </a:r>
                      <a:endParaRPr lang="ru-RU" sz="900" b="1" dirty="0"/>
                    </a:p>
                    <a:p>
                      <a:r>
                        <a:rPr lang="ru-RU" sz="900" b="1" dirty="0"/>
                        <a:t>+7 776 154 5718</a:t>
                      </a:r>
                      <a:endParaRPr lang="en-US" sz="9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51644"/>
                  </a:ext>
                </a:extLst>
              </a:tr>
              <a:tr h="5526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dirty="0"/>
                        <a:t>21 сентября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 </a:t>
                      </a:r>
                      <a:r>
                        <a:rPr lang="en-US" sz="900" b="1" dirty="0"/>
                        <a:t>16:45-18:30</a:t>
                      </a:r>
                      <a:r>
                        <a:rPr lang="en-US" sz="900" dirty="0"/>
                        <a:t> </a:t>
                      </a:r>
                      <a:endParaRPr lang="ru-RU" sz="900" dirty="0"/>
                    </a:p>
                    <a:p>
                      <a:pPr algn="ctr"/>
                      <a:r>
                        <a:rPr lang="en-US" sz="900" dirty="0"/>
                        <a:t> KC 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/>
                        <a:t>Минивен</a:t>
                      </a:r>
                      <a:r>
                        <a:rPr lang="ru-RU" sz="900" dirty="0"/>
                        <a:t> 4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12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Екатерина Король +7 777 780 2964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567AUB17🇰🇿</a:t>
                      </a:r>
                    </a:p>
                    <a:p>
                      <a:r>
                        <a:rPr lang="ru-RU" sz="900" dirty="0"/>
                        <a:t>Асхат </a:t>
                      </a:r>
                    </a:p>
                    <a:p>
                      <a:r>
                        <a:rPr lang="ru-RU" sz="900" dirty="0"/>
                        <a:t>+7 (708) 179-12-01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34839"/>
                  </a:ext>
                </a:extLst>
              </a:tr>
              <a:tr h="5837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dirty="0"/>
                        <a:t>24 сентября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Костанай, </a:t>
                      </a:r>
                      <a:r>
                        <a:rPr lang="en-US" sz="900" dirty="0"/>
                        <a:t>FS 7341</a:t>
                      </a:r>
                      <a:r>
                        <a:rPr lang="ru-RU" sz="900" dirty="0"/>
                        <a:t> (11:05)</a:t>
                      </a:r>
                    </a:p>
                    <a:p>
                      <a:pPr algn="ctr"/>
                      <a:r>
                        <a:rPr lang="ru-RU" sz="900" dirty="0"/>
                        <a:t>Алматы, </a:t>
                      </a:r>
                      <a:r>
                        <a:rPr lang="en-US" sz="900" dirty="0"/>
                        <a:t>KC 952</a:t>
                      </a:r>
                      <a:r>
                        <a:rPr lang="ru-RU" sz="900" dirty="0"/>
                        <a:t> (11:20)</a:t>
                      </a:r>
                    </a:p>
                    <a:p>
                      <a:pPr algn="ctr"/>
                      <a:r>
                        <a:rPr lang="ru-RU" sz="900" b="1" dirty="0"/>
                        <a:t>06:00</a:t>
                      </a:r>
                      <a:endParaRPr lang="en-US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err="1"/>
                        <a:t>Минивен</a:t>
                      </a:r>
                      <a:r>
                        <a:rPr lang="ru-RU" sz="900" dirty="0"/>
                        <a:t> 1 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13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Екатерина Король +7 777 780 2964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567AUB17🇰🇿</a:t>
                      </a:r>
                    </a:p>
                    <a:p>
                      <a:r>
                        <a:rPr lang="ru-RU" sz="900" dirty="0"/>
                        <a:t>Асхат </a:t>
                      </a:r>
                    </a:p>
                    <a:p>
                      <a:r>
                        <a:rPr lang="ru-RU" sz="900" dirty="0"/>
                        <a:t>+7 (708) 179-12-01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81188"/>
                  </a:ext>
                </a:extLst>
              </a:tr>
              <a:tr h="58371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24 сентября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dirty="0"/>
                        <a:t>KC 854</a:t>
                      </a:r>
                      <a:r>
                        <a:rPr lang="ru-RU" sz="900" dirty="0"/>
                        <a:t> (1</a:t>
                      </a:r>
                      <a:r>
                        <a:rPr lang="en-US" sz="900" dirty="0"/>
                        <a:t>4:35 – 16:15</a:t>
                      </a:r>
                      <a:r>
                        <a:rPr lang="ru-RU" sz="900" dirty="0"/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900" b="1" dirty="0"/>
                        <a:t>09:30</a:t>
                      </a:r>
                      <a:endParaRPr lang="en-US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Автобус 1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47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Ольга Вовк +7 771 722 8714</a:t>
                      </a:r>
                    </a:p>
                    <a:p>
                      <a:r>
                        <a:rPr lang="ru-RU" sz="900" dirty="0"/>
                        <a:t>Оксана Пономарева +7 777 401 1020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Хайгер</a:t>
                      </a:r>
                      <a:r>
                        <a:rPr lang="ru-RU" sz="900" dirty="0"/>
                        <a:t> 880BQ </a:t>
                      </a:r>
                    </a:p>
                    <a:p>
                      <a:r>
                        <a:rPr lang="ru-RU" sz="900" b="1" dirty="0" err="1"/>
                        <a:t>Усенбаев</a:t>
                      </a:r>
                      <a:r>
                        <a:rPr lang="ru-RU" sz="900" b="1" dirty="0"/>
                        <a:t> Данияр</a:t>
                      </a:r>
                    </a:p>
                    <a:p>
                      <a:r>
                        <a:rPr lang="ru-RU" sz="900" b="1" dirty="0"/>
                        <a:t>+7 776 200 6855</a:t>
                      </a:r>
                      <a:endParaRPr 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88489"/>
                  </a:ext>
                </a:extLst>
              </a:tr>
              <a:tr h="58371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24 сентября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 KC 642</a:t>
                      </a:r>
                      <a:r>
                        <a:rPr lang="ru-RU" sz="900" dirty="0"/>
                        <a:t> (</a:t>
                      </a:r>
                      <a:r>
                        <a:rPr lang="en-US" sz="900" dirty="0"/>
                        <a:t>16:55 – 18:40</a:t>
                      </a:r>
                      <a:r>
                        <a:rPr lang="ru-RU" sz="900" dirty="0"/>
                        <a:t>)</a:t>
                      </a:r>
                    </a:p>
                    <a:p>
                      <a:pPr algn="ctr"/>
                      <a:r>
                        <a:rPr lang="ru-RU" sz="900" b="1" dirty="0"/>
                        <a:t>12:00</a:t>
                      </a:r>
                      <a:endParaRPr lang="en-US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Автобус 2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46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Антонина +7 771 281 70 06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/>
                        <a:t>Хайгер</a:t>
                      </a:r>
                      <a:r>
                        <a:rPr lang="ru-RU" sz="900" dirty="0"/>
                        <a:t> 092АР </a:t>
                      </a:r>
                    </a:p>
                    <a:p>
                      <a:r>
                        <a:rPr lang="ru-RU" sz="900" b="1" dirty="0" err="1"/>
                        <a:t>Кинжибаев</a:t>
                      </a:r>
                      <a:r>
                        <a:rPr lang="ru-RU" sz="900" b="1" dirty="0"/>
                        <a:t> </a:t>
                      </a:r>
                      <a:r>
                        <a:rPr lang="ru-RU" sz="900" b="1" dirty="0" err="1"/>
                        <a:t>Жаксылык</a:t>
                      </a:r>
                      <a:endParaRPr lang="ru-RU" sz="900" b="1" dirty="0"/>
                    </a:p>
                    <a:p>
                      <a:r>
                        <a:rPr lang="ru-RU" sz="900" b="1" dirty="0"/>
                        <a:t>+7 776 154 5718</a:t>
                      </a:r>
                      <a:endParaRPr lang="en-US" sz="9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73718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8448F18-6594-9D07-025B-DB5B9B692172}"/>
              </a:ext>
            </a:extLst>
          </p:cNvPr>
          <p:cNvSpPr/>
          <p:nvPr/>
        </p:nvSpPr>
        <p:spPr>
          <a:xfrm>
            <a:off x="5328000" y="151200"/>
            <a:ext cx="2469600" cy="784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Трансфер из дома и домой заказываете сами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id="{F266A380-30BD-491A-77B0-583CDFE1E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04.png">
            <a:extLst>
              <a:ext uri="{FF2B5EF4-FFF2-40B4-BE49-F238E27FC236}">
                <a16:creationId xmlns:a16="http://schemas.microsoft.com/office/drawing/2014/main" id="{1431FD85-E0D2-931C-3EDF-C2D7F3AE7C0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FF641608-4410-024F-5CFD-1B6D61CED238}"/>
              </a:ext>
            </a:extLst>
          </p:cNvPr>
          <p:cNvSpPr txBox="1"/>
          <p:nvPr/>
        </p:nvSpPr>
        <p:spPr>
          <a:xfrm>
            <a:off x="1223774" y="235366"/>
            <a:ext cx="3794625" cy="590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Трансферы РЕГИОНЫ</a:t>
            </a:r>
            <a:endParaRPr sz="24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6753BE48-04C4-00AA-707A-1A414C00B7F6}"/>
              </a:ext>
            </a:extLst>
          </p:cNvPr>
          <p:cNvSpPr txBox="1"/>
          <p:nvPr/>
        </p:nvSpPr>
        <p:spPr>
          <a:xfrm>
            <a:off x="2148892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2"/>
                </a:solidFill>
              </a:rPr>
              <a:t>Confidential — For Internal Use Only — Do Not Distribute Externally</a:t>
            </a:r>
            <a:endParaRPr sz="1000" i="1">
              <a:solidFill>
                <a:schemeClr val="dk2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277E08-5B36-FEB1-2D0D-F25D04F9333D}"/>
              </a:ext>
            </a:extLst>
          </p:cNvPr>
          <p:cNvSpPr/>
          <p:nvPr/>
        </p:nvSpPr>
        <p:spPr>
          <a:xfrm>
            <a:off x="5328000" y="151200"/>
            <a:ext cx="2469600" cy="784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Трансфер из дома и домой заказываете сами</a:t>
            </a: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22FEACF-7C4E-53CF-A26C-5A98993BC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822969"/>
              </p:ext>
            </p:extLst>
          </p:nvPr>
        </p:nvGraphicFramePr>
        <p:xfrm>
          <a:off x="152751" y="1638482"/>
          <a:ext cx="8213650" cy="2674189"/>
        </p:xfrm>
        <a:graphic>
          <a:graphicData uri="http://schemas.openxmlformats.org/drawingml/2006/table">
            <a:tbl>
              <a:tblPr/>
              <a:tblGrid>
                <a:gridCol w="952061">
                  <a:extLst>
                    <a:ext uri="{9D8B030D-6E8A-4147-A177-3AD203B41FA5}">
                      <a16:colId xmlns:a16="http://schemas.microsoft.com/office/drawing/2014/main" val="2155510877"/>
                    </a:ext>
                  </a:extLst>
                </a:gridCol>
                <a:gridCol w="427153">
                  <a:extLst>
                    <a:ext uri="{9D8B030D-6E8A-4147-A177-3AD203B41FA5}">
                      <a16:colId xmlns:a16="http://schemas.microsoft.com/office/drawing/2014/main" val="2884786230"/>
                    </a:ext>
                  </a:extLst>
                </a:gridCol>
                <a:gridCol w="2737175">
                  <a:extLst>
                    <a:ext uri="{9D8B030D-6E8A-4147-A177-3AD203B41FA5}">
                      <a16:colId xmlns:a16="http://schemas.microsoft.com/office/drawing/2014/main" val="2741415780"/>
                    </a:ext>
                  </a:extLst>
                </a:gridCol>
                <a:gridCol w="629040">
                  <a:extLst>
                    <a:ext uri="{9D8B030D-6E8A-4147-A177-3AD203B41FA5}">
                      <a16:colId xmlns:a16="http://schemas.microsoft.com/office/drawing/2014/main" val="2116067903"/>
                    </a:ext>
                  </a:extLst>
                </a:gridCol>
                <a:gridCol w="1487595">
                  <a:extLst>
                    <a:ext uri="{9D8B030D-6E8A-4147-A177-3AD203B41FA5}">
                      <a16:colId xmlns:a16="http://schemas.microsoft.com/office/drawing/2014/main" val="2010272776"/>
                    </a:ext>
                  </a:extLst>
                </a:gridCol>
                <a:gridCol w="1980626">
                  <a:extLst>
                    <a:ext uri="{9D8B030D-6E8A-4147-A177-3AD203B41FA5}">
                      <a16:colId xmlns:a16="http://schemas.microsoft.com/office/drawing/2014/main" val="4226252464"/>
                    </a:ext>
                  </a:extLst>
                </a:gridCol>
              </a:tblGrid>
              <a:tr h="2402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Трансфер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Кол-во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Рейс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Время трансфера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Координатор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Данные водителя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7702490"/>
                  </a:ext>
                </a:extLst>
              </a:tr>
              <a:tr h="2402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минивен 1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11:00 – 12:40, Шымкент — Астана</a:t>
                      </a:r>
                      <a:b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10:30 – 12:50, Актобе — Астана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  <a:t>12:50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  <a:t>Зарина +7 701 763 6974</a:t>
                      </a:r>
                      <a:b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  <a:t>Агила +7 705 605 1047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618617"/>
                  </a:ext>
                </a:extLst>
              </a:tr>
              <a:tr h="58337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минивен 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12:15 – 13:50, Кызылорда — Астана, FS 7316, FlyArystan</a:t>
                      </a:r>
                      <a:b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12:30 – 14:00, Усть-Каменогорск — Астана, DV 784, SCAT</a:t>
                      </a:r>
                      <a:b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12:55 – 14:10, Костанай — Астана, FS 7342, FlyArystan</a:t>
                      </a:r>
                      <a:b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12:20 – 14:30, Атырау — Астана, DV 766, SCAT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14:30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Юлия Скопинцева +7 705 147 3605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Антонина +7 771 281 70 06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474190"/>
                  </a:ext>
                </a:extLst>
              </a:tr>
              <a:tr h="3843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минивен 3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15:55 – 17:15, Бишкек — Астана, IQ 406, FlyQazaq</a:t>
                      </a:r>
                      <a:b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16:20 – 17:45, Семей — Астана, FS 7352, FlyArystan.</a:t>
                      </a:r>
                      <a:b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  <a:t>Забрать по пути с Астана отель Хилтон</a:t>
                      </a:r>
                      <a:endParaRPr lang="" sz="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17:45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Кутжанова Айнур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Антонина +7 771 281 70 06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6321317"/>
                  </a:ext>
                </a:extLst>
              </a:tr>
              <a:tr h="19657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легковая 1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05:30 – 07:55, Актау — Астана, DV 742, SCAT</a:t>
                      </a:r>
                      <a:endParaRPr lang="ru-RU" sz="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+Бахтиёр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07:55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Эльвира Кадацкая +7 705 609 7856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Глобал Эйр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962482"/>
                  </a:ext>
                </a:extLst>
              </a:tr>
              <a:tr h="1441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легковая 3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18:05 – 19:35, Тараз — Астана, DV 756, SCAT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  <a:t>19:35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Нина Ким +7 771 234 7000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Глобал Эйр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904831"/>
                  </a:ext>
                </a:extLst>
              </a:tr>
              <a:tr h="23334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легковая 4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17:20 – 21:40, Тбилиси — Астана, KC 120, Эйр Астана</a:t>
                      </a:r>
                      <a:b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сент., 20:20 – 22:30, Уральск — Астана, FS 7366, FlyArystan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  <a:t>22:30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Анастасия Богданова +7 705 513 5178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Глобал Эйр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42055"/>
                  </a:ext>
                </a:extLst>
              </a:tr>
              <a:tr h="1441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такси вокзал 1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21 сент., 03:18 - 10:49, поезд 075*ХА Караганда - Боровое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10:50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Айгуль +7 701 218 3789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Глобал эйр - 2 машины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87699"/>
                  </a:ext>
                </a:extLst>
              </a:tr>
              <a:tr h="1441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такси вокзал 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21 сент, 01:38 - 08:05, поезд 067ТБ, Павлодар-Астана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  <a:t>08:05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Ирина Павлова +7 705 726 3658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Глобал Эйр - вокзал в Астане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354142"/>
                  </a:ext>
                </a:extLst>
              </a:tr>
              <a:tr h="2196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трансфер межгород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1. Кокшетау Джандильдина 106  кв 46</a:t>
                      </a:r>
                      <a:b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2. Кокшетау,Мкр Боровского 74Д ,2 подъезд, 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 dirty="0">
                          <a:effectLst/>
                          <a:latin typeface="Arial" panose="020B0604020202020204" pitchFamily="34" charset="0"/>
                        </a:rPr>
                        <a:t>14:00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Валерия Бурова  +7 700 984 1264  </a:t>
                      </a:r>
                      <a:b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Муслимова Ясмин  +7 707 559 1274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Глобал эйр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191771"/>
                  </a:ext>
                </a:extLst>
              </a:tr>
              <a:tr h="1441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0" i="0" u="none" strike="noStrike" dirty="0">
                          <a:effectLst/>
                          <a:latin typeface="Arial" panose="020B0604020202020204" pitchFamily="34" charset="0"/>
                        </a:rPr>
                        <a:t>Минск</a:t>
                      </a:r>
                      <a:endParaRPr lang="" sz="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20 сент., 23:00 – 05:00, Минск — Астана, В2775 +1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05:00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Чечик Юлия +7 771 737 7611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600" b="0" i="0" u="none" strike="noStrike" dirty="0">
                          <a:effectLst/>
                          <a:latin typeface="Arial" panose="020B0604020202020204" pitchFamily="34" charset="0"/>
                        </a:rPr>
                        <a:t>Глобал Эйр</a:t>
                      </a:r>
                      <a:endParaRPr lang="" sz="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375777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EA1CBAD-327E-975B-DF69-149304C0D13F}"/>
              </a:ext>
            </a:extLst>
          </p:cNvPr>
          <p:cNvSpPr/>
          <p:nvPr/>
        </p:nvSpPr>
        <p:spPr>
          <a:xfrm>
            <a:off x="152751" y="1066775"/>
            <a:ext cx="1352049" cy="331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21 сентября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52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id="{EF2C3826-C564-1436-887C-6D1DD941C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04.png">
            <a:extLst>
              <a:ext uri="{FF2B5EF4-FFF2-40B4-BE49-F238E27FC236}">
                <a16:creationId xmlns:a16="http://schemas.microsoft.com/office/drawing/2014/main" id="{1D151E1D-CC92-BE63-8914-5049A483635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BDC66E94-D332-4A64-348A-B1740134F63F}"/>
              </a:ext>
            </a:extLst>
          </p:cNvPr>
          <p:cNvSpPr txBox="1"/>
          <p:nvPr/>
        </p:nvSpPr>
        <p:spPr>
          <a:xfrm>
            <a:off x="1223774" y="235366"/>
            <a:ext cx="3794625" cy="590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Трансферы РЕГИОНЫ</a:t>
            </a:r>
            <a:endParaRPr sz="24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B287E73D-1E38-A960-6557-58C2CD37A547}"/>
              </a:ext>
            </a:extLst>
          </p:cNvPr>
          <p:cNvSpPr txBox="1"/>
          <p:nvPr/>
        </p:nvSpPr>
        <p:spPr>
          <a:xfrm>
            <a:off x="2148892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2"/>
                </a:solidFill>
              </a:rPr>
              <a:t>Confidential — For Internal Use Only — Do Not Distribute Externally</a:t>
            </a:r>
            <a:endParaRPr sz="1000" i="1">
              <a:solidFill>
                <a:schemeClr val="dk2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D280B4-27FB-5876-BE23-0B88AFBD3D78}"/>
              </a:ext>
            </a:extLst>
          </p:cNvPr>
          <p:cNvSpPr/>
          <p:nvPr/>
        </p:nvSpPr>
        <p:spPr>
          <a:xfrm>
            <a:off x="5328000" y="151200"/>
            <a:ext cx="2469600" cy="784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Трансфер из дома и домой заказываете сами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17CE61-4A5C-C90C-676A-E25EE34AE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437082"/>
              </p:ext>
            </p:extLst>
          </p:nvPr>
        </p:nvGraphicFramePr>
        <p:xfrm>
          <a:off x="311150" y="1557278"/>
          <a:ext cx="8521701" cy="2882013"/>
        </p:xfrm>
        <a:graphic>
          <a:graphicData uri="http://schemas.openxmlformats.org/drawingml/2006/table">
            <a:tbl>
              <a:tblPr/>
              <a:tblGrid>
                <a:gridCol w="987768">
                  <a:extLst>
                    <a:ext uri="{9D8B030D-6E8A-4147-A177-3AD203B41FA5}">
                      <a16:colId xmlns:a16="http://schemas.microsoft.com/office/drawing/2014/main" val="3492148975"/>
                    </a:ext>
                  </a:extLst>
                </a:gridCol>
                <a:gridCol w="443173">
                  <a:extLst>
                    <a:ext uri="{9D8B030D-6E8A-4147-A177-3AD203B41FA5}">
                      <a16:colId xmlns:a16="http://schemas.microsoft.com/office/drawing/2014/main" val="2473844263"/>
                    </a:ext>
                  </a:extLst>
                </a:gridCol>
                <a:gridCol w="2839832">
                  <a:extLst>
                    <a:ext uri="{9D8B030D-6E8A-4147-A177-3AD203B41FA5}">
                      <a16:colId xmlns:a16="http://schemas.microsoft.com/office/drawing/2014/main" val="618851871"/>
                    </a:ext>
                  </a:extLst>
                </a:gridCol>
                <a:gridCol w="652632">
                  <a:extLst>
                    <a:ext uri="{9D8B030D-6E8A-4147-A177-3AD203B41FA5}">
                      <a16:colId xmlns:a16="http://schemas.microsoft.com/office/drawing/2014/main" val="791359038"/>
                    </a:ext>
                  </a:extLst>
                </a:gridCol>
                <a:gridCol w="1543387">
                  <a:extLst>
                    <a:ext uri="{9D8B030D-6E8A-4147-A177-3AD203B41FA5}">
                      <a16:colId xmlns:a16="http://schemas.microsoft.com/office/drawing/2014/main" val="1956820875"/>
                    </a:ext>
                  </a:extLst>
                </a:gridCol>
                <a:gridCol w="2054909">
                  <a:extLst>
                    <a:ext uri="{9D8B030D-6E8A-4147-A177-3AD203B41FA5}">
                      <a16:colId xmlns:a16="http://schemas.microsoft.com/office/drawing/2014/main" val="52314573"/>
                    </a:ext>
                  </a:extLst>
                </a:gridCol>
              </a:tblGrid>
              <a:tr h="4499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Трансфер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Кол-во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Рейс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Время трансфера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Координатор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600" b="1" i="0" u="none" strike="noStrike" dirty="0">
                          <a:effectLst/>
                          <a:latin typeface="Arial" panose="020B0604020202020204" pitchFamily="34" charset="0"/>
                        </a:rPr>
                        <a:t>Данные водителя</a:t>
                      </a:r>
                      <a:endParaRPr lang="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434563"/>
                  </a:ext>
                </a:extLst>
              </a:tr>
              <a:tr h="2752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минивен 1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сент., 11:05 – 12:25, Астана — Костанай, FS 7341, FlyArystan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сент., 11:20 – 13:00, Астана — Алматы, KC 952, Эйр Астана. 1 час, 40 минут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06:00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Екатерина Король +7 777 780 2964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Антонина +7 771 281 70 06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61073"/>
                  </a:ext>
                </a:extLst>
              </a:tr>
              <a:tr h="5226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минивен 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сент., 12:15 – 14:05, Астана — Кызылорда, IQ 19605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сент., 12:30 – 14:20, Астана — Шымкент, FS 7327, FlyArystan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сент., 13:00 – 14:35, Астана — Усть-Каменогорск, KC 345, Эйр Астана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сент., 13:20 – 14:45, Астана — Петропавловск, IQ 437. Qazaq Air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сент., 12:05 – 15:15, Астана — Бишкек, IQ 405, FlyQazaq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07:00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Зарина +7 701 763 6974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Юлия Скопинцева +7 705 147 3605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919253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минивен 3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сент., 15:15 – 17:00, Астана — Актобе, DV 721, SCAT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сент., 15:35 – 17:05, Астана — Тараз, DV 755, SCAT. 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10:00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Агила +7 705 605 1047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294777"/>
                  </a:ext>
                </a:extLst>
              </a:tr>
              <a:tr h="1984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легковая 1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сент, 06:00 - 08:20, Астана - Минск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01:00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Ксения Минск +375295272899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600" b="0" i="0" u="none" strike="noStrike" dirty="0">
                          <a:effectLst/>
                          <a:latin typeface="Arial" panose="020B0604020202020204" pitchFamily="34" charset="0"/>
                        </a:rPr>
                        <a:t>Глобал Эйр</a:t>
                      </a:r>
                      <a:endParaRPr lang="" sz="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339133"/>
                  </a:ext>
                </a:extLst>
              </a:tr>
              <a:tr h="1984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легковая 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сент., 08:50 – 11:20, Астана — Атырау, DV 765, SCAT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03:50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Ксения Шумилова +7 771 315 3233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Глобал Эйр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518239"/>
                  </a:ext>
                </a:extLst>
              </a:tr>
              <a:tr h="1984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легковая 3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сент., 18:40 – 21:10, Астана — Уральск, KC 979, Эйр Астана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13:30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Анастасия Богданова +7 705 513 5178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Глобал Эйр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243393"/>
                  </a:ext>
                </a:extLst>
              </a:tr>
              <a:tr h="1984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такси вокзал 1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сент, 13:33 - 21:45, поезд 084*ЙА Боровое-Караганда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11:00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Айгуль +7 701 218 3789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Глобал Эйр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252077"/>
                  </a:ext>
                </a:extLst>
              </a:tr>
              <a:tr h="1984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такси вокзал 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24 сент, 19:20 - 02:10, поезд 068ЦА Астана-Павлодар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14:00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Ирина Павлова +7 705 726 3658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Глобал Эйр - такси до вокзала Астаны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74151"/>
                  </a:ext>
                </a:extLst>
              </a:tr>
              <a:tr h="1984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трансфер межгород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1. Кокшетау Джандильдина 106  кв 46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2. Кокшетау,Мкр Боровского 74Д ,2 подъезд, 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12:00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Валерия Бурова  +7 700 984 1264</a:t>
                      </a:r>
                      <a:b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Муслимова Ясмин  +7 707 559 1274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Глобал Эйр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009759"/>
                  </a:ext>
                </a:extLst>
              </a:tr>
              <a:tr h="1984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600" b="0" i="0" u="none" strike="noStrike" dirty="0">
                          <a:effectLst/>
                          <a:latin typeface="Arial" panose="020B0604020202020204" pitchFamily="34" charset="0"/>
                        </a:rPr>
                        <a:t>Отель Хилтон</a:t>
                      </a:r>
                      <a:endParaRPr lang="" sz="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600" b="0" i="0" u="none" strike="noStrike" dirty="0">
                          <a:effectLst/>
                          <a:latin typeface="Arial" panose="020B0604020202020204" pitchFamily="34" charset="0"/>
                        </a:rPr>
                        <a:t>Команда Астаны + Команда Натальи + Бахтиёр</a:t>
                      </a:r>
                      <a:endParaRPr lang="" sz="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effectLst/>
                          <a:latin typeface="Arial" panose="020B0604020202020204" pitchFamily="34" charset="0"/>
                        </a:rPr>
                        <a:t>08:00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effectLst/>
                          <a:latin typeface="Arial" panose="020B0604020202020204" pitchFamily="34" charset="0"/>
                        </a:rPr>
                        <a:t>Кутжанова Айнур +7 747 919 1323</a:t>
                      </a: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600" b="0" i="0" u="none" strike="noStrike" dirty="0">
                          <a:effectLst/>
                          <a:latin typeface="Arial" panose="020B0604020202020204" pitchFamily="34" charset="0"/>
                        </a:rPr>
                        <a:t>Глобал Эйр</a:t>
                      </a:r>
                      <a:endParaRPr lang="" sz="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16" marR="6616" marT="6616" marB="0" anchor="b">
                    <a:lnL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BAB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97782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19A93C0-4507-BC83-6684-BCF59EA1E7DE}"/>
              </a:ext>
            </a:extLst>
          </p:cNvPr>
          <p:cNvSpPr/>
          <p:nvPr/>
        </p:nvSpPr>
        <p:spPr>
          <a:xfrm>
            <a:off x="152751" y="1066775"/>
            <a:ext cx="1352049" cy="331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24 сентября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91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E66A7089-CBD8-1863-BAEF-D51589399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 title="02b.png">
            <a:extLst>
              <a:ext uri="{FF2B5EF4-FFF2-40B4-BE49-F238E27FC236}">
                <a16:creationId xmlns:a16="http://schemas.microsoft.com/office/drawing/2014/main" id="{BC28D67D-4F52-CF9F-5DFE-9EF38756543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63BF4C5C-C1A6-D30F-555F-1CE909834E81}"/>
              </a:ext>
            </a:extLst>
          </p:cNvPr>
          <p:cNvSpPr txBox="1"/>
          <p:nvPr/>
        </p:nvSpPr>
        <p:spPr>
          <a:xfrm>
            <a:off x="251774" y="1249900"/>
            <a:ext cx="3269025" cy="997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Контакты организаторов</a:t>
            </a:r>
            <a:endParaRPr sz="24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7009F32A-1D94-438E-D66B-C6CD552B825B}"/>
              </a:ext>
            </a:extLst>
          </p:cNvPr>
          <p:cNvSpPr txBox="1"/>
          <p:nvPr/>
        </p:nvSpPr>
        <p:spPr>
          <a:xfrm>
            <a:off x="283881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2"/>
                </a:solidFill>
              </a:rPr>
              <a:t>Confidential — For Internal Use Only — Do Not Distribute Externally</a:t>
            </a:r>
            <a:endParaRPr sz="1000" i="1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94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id="{D0150FD4-8D0C-F4BE-A4D1-7366D1E23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04.png">
            <a:extLst>
              <a:ext uri="{FF2B5EF4-FFF2-40B4-BE49-F238E27FC236}">
                <a16:creationId xmlns:a16="http://schemas.microsoft.com/office/drawing/2014/main" id="{4D05D757-9145-4FAD-BD1A-94F3F5ADD74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5D08D2B4-8C60-CFE3-D260-35E2E7DD7EC3}"/>
              </a:ext>
            </a:extLst>
          </p:cNvPr>
          <p:cNvSpPr txBox="1"/>
          <p:nvPr/>
        </p:nvSpPr>
        <p:spPr>
          <a:xfrm>
            <a:off x="1295774" y="191294"/>
            <a:ext cx="4917825" cy="590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Что важно не забыть</a:t>
            </a:r>
            <a:endParaRPr sz="24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0135F290-2EC7-2AA1-7CFE-641E830D100E}"/>
              </a:ext>
            </a:extLst>
          </p:cNvPr>
          <p:cNvSpPr txBox="1"/>
          <p:nvPr/>
        </p:nvSpPr>
        <p:spPr>
          <a:xfrm>
            <a:off x="2148892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2"/>
                </a:solidFill>
              </a:rPr>
              <a:t>Confidential — For Internal Use Only — Do Not Distribute Externally</a:t>
            </a:r>
            <a:endParaRPr sz="1000" i="1">
              <a:solidFill>
                <a:schemeClr val="dk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C36A83-8BF1-32A2-D0B2-934E24258124}"/>
              </a:ext>
            </a:extLst>
          </p:cNvPr>
          <p:cNvSpPr txBox="1"/>
          <p:nvPr/>
        </p:nvSpPr>
        <p:spPr>
          <a:xfrm>
            <a:off x="198000" y="1049919"/>
            <a:ext cx="822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900" b="1" dirty="0"/>
              <a:t>Первое контактное лицо – Линейный руководитель </a:t>
            </a:r>
          </a:p>
          <a:p>
            <a:pPr>
              <a:buNone/>
            </a:pPr>
            <a:endParaRPr lang="ru-RU" sz="900" b="1" dirty="0"/>
          </a:p>
          <a:p>
            <a:pPr>
              <a:buNone/>
            </a:pPr>
            <a:r>
              <a:rPr lang="ru-RU" sz="900" b="1" dirty="0"/>
              <a:t>Организатор конференции (логистика, питание, проживание, </a:t>
            </a:r>
            <a:r>
              <a:rPr lang="ru-RU" sz="900" b="1" dirty="0" err="1"/>
              <a:t>конференц</a:t>
            </a:r>
            <a:r>
              <a:rPr lang="ru-RU" sz="900" b="1" dirty="0"/>
              <a:t> залы)</a:t>
            </a:r>
          </a:p>
          <a:p>
            <a:pPr>
              <a:buNone/>
            </a:pPr>
            <a:r>
              <a:rPr lang="ru-RU" sz="900" dirty="0"/>
              <a:t>Антонина Куклина</a:t>
            </a:r>
          </a:p>
          <a:p>
            <a:pPr>
              <a:buNone/>
            </a:pPr>
            <a:r>
              <a:rPr lang="ru-RU" sz="900" dirty="0"/>
              <a:t>+7 771 281 7006</a:t>
            </a:r>
            <a:endParaRPr lang="" sz="900" dirty="0"/>
          </a:p>
          <a:p>
            <a:pPr>
              <a:buNone/>
            </a:pPr>
            <a:endParaRPr lang="ru-RU" sz="900" b="1" dirty="0"/>
          </a:p>
          <a:p>
            <a:pPr>
              <a:buNone/>
            </a:pPr>
            <a:r>
              <a:rPr lang="ru-RU" sz="900" b="1" dirty="0"/>
              <a:t>Менеджер по вопросам административного обеспечения, безопасности и охраны труда (аптечка, интриги, скандалы, расследования)</a:t>
            </a:r>
          </a:p>
          <a:p>
            <a:pPr>
              <a:buNone/>
            </a:pPr>
            <a:r>
              <a:rPr lang="ru-RU" sz="900" dirty="0"/>
              <a:t>Ольга Вовк</a:t>
            </a:r>
          </a:p>
          <a:p>
            <a:pPr>
              <a:buNone/>
            </a:pPr>
            <a:r>
              <a:rPr lang="ru-RU" sz="900" dirty="0"/>
              <a:t>+7 771 722 8714</a:t>
            </a:r>
          </a:p>
          <a:p>
            <a:pPr>
              <a:buNone/>
            </a:pPr>
            <a:endParaRPr lang="ru-RU" sz="900" dirty="0"/>
          </a:p>
          <a:p>
            <a:pPr>
              <a:buNone/>
            </a:pPr>
            <a:r>
              <a:rPr lang="ru-RU" sz="900" b="1" dirty="0"/>
              <a:t>Ресепшен отеля</a:t>
            </a:r>
          </a:p>
          <a:p>
            <a:pPr>
              <a:buNone/>
            </a:pPr>
            <a:r>
              <a:rPr lang="ru-RU" sz="900" dirty="0"/>
              <a:t>Вопросы по номерам</a:t>
            </a:r>
          </a:p>
          <a:p>
            <a:pPr>
              <a:buNone/>
            </a:pPr>
            <a:endParaRPr lang="ru-RU" sz="900" b="1" dirty="0"/>
          </a:p>
          <a:p>
            <a:pPr>
              <a:buNone/>
            </a:pPr>
            <a:endParaRPr lang="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40AA19-117F-422D-634F-F2921EF5261D}"/>
              </a:ext>
            </a:extLst>
          </p:cNvPr>
          <p:cNvSpPr txBox="1"/>
          <p:nvPr/>
        </p:nvSpPr>
        <p:spPr>
          <a:xfrm>
            <a:off x="86921" y="4096909"/>
            <a:ext cx="89701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ru-RU" sz="800" b="1" dirty="0"/>
          </a:p>
          <a:p>
            <a:pPr>
              <a:buNone/>
            </a:pPr>
            <a:endParaRPr lang="ru-RU" sz="800" b="1" dirty="0"/>
          </a:p>
          <a:p>
            <a:pPr>
              <a:buNone/>
            </a:pPr>
            <a:r>
              <a:rPr lang="ru-RU" sz="800" b="1" dirty="0">
                <a:solidFill>
                  <a:srgbClr val="FF0000"/>
                </a:solidFill>
              </a:rPr>
              <a:t>ВАЖНО:</a:t>
            </a:r>
          </a:p>
          <a:p>
            <a:pPr>
              <a:buNone/>
            </a:pPr>
            <a:r>
              <a:rPr lang="" sz="800" b="1" dirty="0"/>
              <a:t>Будьте на связи с руководителем на протяжении всей поездки и держите его в курсе основных этапов поездки. При возникновении любых нештатных ситуаций или непредвиденных обстоятельств незамедлительно сообщите своему руководителю.</a:t>
            </a:r>
            <a:endParaRPr lang="" sz="800" dirty="0"/>
          </a:p>
        </p:txBody>
      </p:sp>
    </p:spTree>
    <p:extLst>
      <p:ext uri="{BB962C8B-B14F-4D97-AF65-F5344CB8AC3E}">
        <p14:creationId xmlns:p14="http://schemas.microsoft.com/office/powerpoint/2010/main" val="2872719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E69205AD-B7F2-3002-4B76-228FA8B0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 title="02b.png">
            <a:extLst>
              <a:ext uri="{FF2B5EF4-FFF2-40B4-BE49-F238E27FC236}">
                <a16:creationId xmlns:a16="http://schemas.microsoft.com/office/drawing/2014/main" id="{948F58D9-F848-FBE3-5F7A-79DBA4D7263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>
            <a:extLst>
              <a:ext uri="{FF2B5EF4-FFF2-40B4-BE49-F238E27FC236}">
                <a16:creationId xmlns:a16="http://schemas.microsoft.com/office/drawing/2014/main" id="{D73C256A-220D-A974-963A-C291929520C0}"/>
              </a:ext>
            </a:extLst>
          </p:cNvPr>
          <p:cNvSpPr txBox="1"/>
          <p:nvPr/>
        </p:nvSpPr>
        <p:spPr>
          <a:xfrm>
            <a:off x="251774" y="1249900"/>
            <a:ext cx="3269025" cy="997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Программа конференции</a:t>
            </a:r>
            <a:endParaRPr sz="24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DD3021BE-B2E9-3509-D121-BADC4B0C0C45}"/>
              </a:ext>
            </a:extLst>
          </p:cNvPr>
          <p:cNvSpPr txBox="1"/>
          <p:nvPr/>
        </p:nvSpPr>
        <p:spPr>
          <a:xfrm>
            <a:off x="283881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2"/>
                </a:solidFill>
              </a:rPr>
              <a:t>Confidential — For Internal Use Only — Do Not Distribute Externally</a:t>
            </a:r>
            <a:endParaRPr sz="1000" i="1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878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id="{08ED59C3-5C5B-CF8A-A48D-54CF2CBB7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04.png">
            <a:extLst>
              <a:ext uri="{FF2B5EF4-FFF2-40B4-BE49-F238E27FC236}">
                <a16:creationId xmlns:a16="http://schemas.microsoft.com/office/drawing/2014/main" id="{D223F437-7582-8AF2-EFED-CCEE14FED5C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69CA220A-8C5B-1967-1600-998B1CC92E2D}"/>
              </a:ext>
            </a:extLst>
          </p:cNvPr>
          <p:cNvSpPr txBox="1"/>
          <p:nvPr/>
        </p:nvSpPr>
        <p:spPr>
          <a:xfrm>
            <a:off x="1295774" y="191294"/>
            <a:ext cx="4917825" cy="590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</a:rPr>
              <a:t>Программа конференции</a:t>
            </a:r>
            <a:endParaRPr sz="2400" b="1" dirty="0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7563D4F9-F735-9C73-C752-45D004BD0FDD}"/>
              </a:ext>
            </a:extLst>
          </p:cNvPr>
          <p:cNvSpPr txBox="1"/>
          <p:nvPr/>
        </p:nvSpPr>
        <p:spPr>
          <a:xfrm>
            <a:off x="2148892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dk2"/>
                </a:solidFill>
              </a:rPr>
              <a:t>Confidential — For Internal Use Only — Do Not Distribute Externally</a:t>
            </a:r>
            <a:endParaRPr sz="1000" i="1">
              <a:solidFill>
                <a:schemeClr val="dk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DF8434-3543-708D-D0AE-2523A2568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800" y="1142791"/>
            <a:ext cx="3026145" cy="351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81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4" title="04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4"/>
          <p:cNvSpPr txBox="1"/>
          <p:nvPr/>
        </p:nvSpPr>
        <p:spPr>
          <a:xfrm>
            <a:off x="100" y="2247825"/>
            <a:ext cx="9144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СПАСИБО ЗА ВНИМАНИЕ!</a:t>
            </a:r>
            <a:endParaRPr sz="3300" b="1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56" name="Google Shape;156;p24"/>
          <p:cNvSpPr txBox="1"/>
          <p:nvPr/>
        </p:nvSpPr>
        <p:spPr>
          <a:xfrm>
            <a:off x="2148892" y="4804800"/>
            <a:ext cx="517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chemeClr val="lt1"/>
                </a:solidFill>
              </a:rPr>
              <a:t>Confidential — For Internal Use Only — Do Not Distribute Externally</a:t>
            </a:r>
            <a:endParaRPr sz="1000" i="1">
              <a:solidFill>
                <a:schemeClr val="l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734B81-463E-0949-1426-2B8B77CA519D}"/>
              </a:ext>
            </a:extLst>
          </p:cNvPr>
          <p:cNvSpPr txBox="1"/>
          <p:nvPr/>
        </p:nvSpPr>
        <p:spPr>
          <a:xfrm>
            <a:off x="1278000" y="3334125"/>
            <a:ext cx="6588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" sz="2000" b="1" dirty="0">
                <a:solidFill>
                  <a:schemeClr val="bg1"/>
                </a:solidFill>
              </a:rPr>
              <a:t>Берегите себя, хорошего полёта и до скорой встречи в Боровом!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1831</Words>
  <Application>Microsoft Office PowerPoint</Application>
  <PresentationFormat>On-screen Show (16:9)</PresentationFormat>
  <Paragraphs>289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Wingdings</vt:lpstr>
      <vt:lpstr>Noto Sans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Antonina Kuklina</dc:creator>
  <cp:lastModifiedBy>Antonina Kuklina</cp:lastModifiedBy>
  <cp:revision>5</cp:revision>
  <dcterms:modified xsi:type="dcterms:W3CDTF">2026-09-18T13:11:58Z</dcterms:modified>
</cp:coreProperties>
</file>